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E107939-E030-4355-8185-29B43B664C10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A9CEB6-3109-47A0-A9DC-4FA9C9FD224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7939-E030-4355-8185-29B43B664C10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CEB6-3109-47A0-A9DC-4FA9C9FD224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E107939-E030-4355-8185-29B43B664C10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4A9CEB6-3109-47A0-A9DC-4FA9C9FD224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7939-E030-4355-8185-29B43B664C10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A9CEB6-3109-47A0-A9DC-4FA9C9FD224E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7939-E030-4355-8185-29B43B664C10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4A9CEB6-3109-47A0-A9DC-4FA9C9FD224E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107939-E030-4355-8185-29B43B664C10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4A9CEB6-3109-47A0-A9DC-4FA9C9FD224E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107939-E030-4355-8185-29B43B664C10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4A9CEB6-3109-47A0-A9DC-4FA9C9FD224E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7939-E030-4355-8185-29B43B664C10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A9CEB6-3109-47A0-A9DC-4FA9C9FD224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7939-E030-4355-8185-29B43B664C10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A9CEB6-3109-47A0-A9DC-4FA9C9FD224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7939-E030-4355-8185-29B43B664C10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A9CEB6-3109-47A0-A9DC-4FA9C9FD224E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E107939-E030-4355-8185-29B43B664C10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4A9CEB6-3109-47A0-A9DC-4FA9C9FD224E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107939-E030-4355-8185-29B43B664C10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A9CEB6-3109-47A0-A9DC-4FA9C9FD224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et.jogtar.hu/jr/gen/hjegy_doc.cgi?docid=A1100190.TV#lbj226idbab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et.jogtar.hu/jr/gen/hjegy_doc.cgi?docid=A1100190.TV#lbj226idbab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zephallasert.hu/utazotanarok/" TargetMode="External"/><Relationship Id="rId2" Type="http://schemas.openxmlformats.org/officeDocument/2006/relationships/hyperlink" Target="http://azephallasert.h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75656" y="2060848"/>
            <a:ext cx="7406640" cy="1472184"/>
          </a:xfrm>
        </p:spPr>
        <p:txBody>
          <a:bodyPr/>
          <a:lstStyle/>
          <a:p>
            <a:r>
              <a:rPr lang="hu-HU" dirty="0" smtClean="0"/>
              <a:t>Középiskolai integráció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724128" y="4293096"/>
            <a:ext cx="6400800" cy="1752600"/>
          </a:xfrm>
        </p:spPr>
        <p:txBody>
          <a:bodyPr/>
          <a:lstStyle/>
          <a:p>
            <a:r>
              <a:rPr lang="hu-HU" dirty="0" smtClean="0"/>
              <a:t>Czikora Hanna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4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Új utak – új kihívások, tapasztalatok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Új tanárok: A többségi tanárok nem – vagy csak ritkán találkoztak hallássérült tanulókkal. Meg kell tanulniuk, hogyan segíthetnek a tanulóknak.</a:t>
            </a:r>
          </a:p>
          <a:p>
            <a:endParaRPr lang="hu-HU" dirty="0" smtClean="0"/>
          </a:p>
          <a:p>
            <a:r>
              <a:rPr lang="hu-HU" dirty="0" smtClean="0"/>
              <a:t>Új közösség: Meg kell ismerniük a hallássérült tanulót, nehézségeit, kiemelkedő területeit. A hallássérült tanulónak is meg kell szoknia az új iskolát, iskolatársakat.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85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Új utak – új kihívások, tapasztalatok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sz="2800" dirty="0" smtClean="0"/>
              <a:t>Általában nehéz a tanulóink számmára:</a:t>
            </a:r>
          </a:p>
          <a:p>
            <a:pPr lvl="1">
              <a:lnSpc>
                <a:spcPct val="150000"/>
              </a:lnSpc>
            </a:pPr>
            <a:r>
              <a:rPr lang="hu-HU" sz="2800" dirty="0" smtClean="0"/>
              <a:t>Új fogalmak, szakszavak elsajátítása</a:t>
            </a:r>
          </a:p>
          <a:p>
            <a:pPr lvl="1">
              <a:lnSpc>
                <a:spcPct val="150000"/>
              </a:lnSpc>
            </a:pPr>
            <a:r>
              <a:rPr lang="hu-HU" sz="2800" dirty="0" smtClean="0"/>
              <a:t>Órai jegyzetelés, órai tananyag követése</a:t>
            </a:r>
          </a:p>
          <a:p>
            <a:pPr lvl="1">
              <a:lnSpc>
                <a:spcPct val="150000"/>
              </a:lnSpc>
            </a:pPr>
            <a:r>
              <a:rPr lang="hu-HU" sz="2800" dirty="0" smtClean="0"/>
              <a:t>Számonkérés teljesítése</a:t>
            </a:r>
          </a:p>
          <a:p>
            <a:pPr lvl="1">
              <a:lnSpc>
                <a:spcPct val="150000"/>
              </a:lnSpc>
            </a:pPr>
            <a:r>
              <a:rPr lang="hu-HU" sz="2800" dirty="0" smtClean="0"/>
              <a:t>Fogalmazás, önálló szövegalkotás</a:t>
            </a:r>
          </a:p>
          <a:p>
            <a:pPr lvl="1">
              <a:lnSpc>
                <a:spcPct val="150000"/>
              </a:lnSpc>
            </a:pPr>
            <a:r>
              <a:rPr lang="hu-HU" sz="2800" dirty="0" smtClean="0"/>
              <a:t>Kamaszos sutyorgások</a:t>
            </a:r>
          </a:p>
          <a:p>
            <a:pPr marL="457200" lvl="1" indent="0">
              <a:buNone/>
            </a:pPr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30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Hogyan segíthetünk - utazótanárok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Előadások, érzékenyítések tartása a tantestületnek</a:t>
            </a:r>
          </a:p>
          <a:p>
            <a:r>
              <a:rPr lang="hu-HU" dirty="0" smtClean="0"/>
              <a:t>Konzultáció a tanárokkal, intézményvezetőkkel</a:t>
            </a:r>
          </a:p>
          <a:p>
            <a:r>
              <a:rPr lang="hu-HU" dirty="0" smtClean="0"/>
              <a:t>Érzékenyítések az osztályoknak – tanulói engedély</a:t>
            </a:r>
          </a:p>
          <a:p>
            <a:r>
              <a:rPr lang="hu-HU" dirty="0" smtClean="0"/>
              <a:t>(egyéni fejlesztések)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57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Órai megsegítés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Szakértői vélemény</a:t>
            </a:r>
          </a:p>
          <a:p>
            <a:r>
              <a:rPr lang="hu-HU" dirty="0" smtClean="0"/>
              <a:t>Vázlat kiadása a tanulónak</a:t>
            </a:r>
          </a:p>
          <a:p>
            <a:r>
              <a:rPr lang="hu-HU" dirty="0" smtClean="0"/>
              <a:t>Segédeszközök használata (szótár)</a:t>
            </a:r>
          </a:p>
          <a:p>
            <a:r>
              <a:rPr lang="hu-HU" dirty="0" smtClean="0"/>
              <a:t>Jegyzetelő társ/jegyzet fénymásolása</a:t>
            </a:r>
          </a:p>
          <a:p>
            <a:r>
              <a:rPr lang="hu-HU" dirty="0" smtClean="0"/>
              <a:t>Vizuális segítségnyújtás – </a:t>
            </a:r>
            <a:r>
              <a:rPr lang="hu-HU" dirty="0" err="1" smtClean="0"/>
              <a:t>ppt</a:t>
            </a:r>
            <a:r>
              <a:rPr lang="hu-HU" dirty="0" smtClean="0"/>
              <a:t>, kivetítő, filmeknél felirat bekapcsolása</a:t>
            </a:r>
          </a:p>
          <a:p>
            <a:r>
              <a:rPr lang="hu-HU" dirty="0" smtClean="0"/>
              <a:t>Differenciált számonkérés – eltérő módszerekkel</a:t>
            </a:r>
          </a:p>
          <a:p>
            <a:r>
              <a:rPr lang="hu-HU" dirty="0" smtClean="0"/>
              <a:t>Dolgozatok helyett szóbeli számonkérés</a:t>
            </a:r>
          </a:p>
          <a:p>
            <a:r>
              <a:rPr lang="hu-HU" dirty="0" smtClean="0"/>
              <a:t>Írásbeli munkájuk tartalmi szempontú értékelése a gyermekhez mérten</a:t>
            </a:r>
          </a:p>
          <a:p>
            <a:r>
              <a:rPr lang="hu-HU" dirty="0" smtClean="0"/>
              <a:t>Jelnyelvi tolmács: + 120 óra tanévenként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698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Mentesítések, felmentések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85313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Szakértői véleményben foglaltak szerint: A szakértői vélemény és a szaktanár véleménye alapján az igazgató adhat felmentést</a:t>
            </a:r>
          </a:p>
          <a:p>
            <a:pPr lvl="1"/>
            <a:r>
              <a:rPr lang="hu-HU" i="1" dirty="0"/>
              <a:t>56. §</a:t>
            </a:r>
            <a:r>
              <a:rPr lang="hu-HU" sz="1400" i="1" baseline="30000" dirty="0">
                <a:hlinkClick r:id="rId2"/>
              </a:rPr>
              <a:t>227</a:t>
            </a:r>
            <a:r>
              <a:rPr lang="hu-HU" i="1" dirty="0"/>
              <a:t> (1) A tanulót, ha egyéni adottsága, fejlettsége szükségessé teszi, a szakértői bizottság véleménye alapján az igazgató mentesíti</a:t>
            </a:r>
            <a:endParaRPr lang="hu-HU" sz="2000" i="1" dirty="0"/>
          </a:p>
          <a:p>
            <a:pPr marL="857250" lvl="2" indent="0">
              <a:buNone/>
            </a:pPr>
            <a:r>
              <a:rPr lang="hu-HU" i="1" dirty="0" smtClean="0"/>
              <a:t>a</a:t>
            </a:r>
            <a:r>
              <a:rPr lang="hu-HU" i="1" dirty="0"/>
              <a:t>) az érdemjegyekkel és </a:t>
            </a:r>
            <a:r>
              <a:rPr lang="hu-HU" b="1" i="1" dirty="0">
                <a:solidFill>
                  <a:srgbClr val="002060"/>
                </a:solidFill>
              </a:rPr>
              <a:t>osztályzatokkal történő értékelés </a:t>
            </a:r>
            <a:r>
              <a:rPr lang="hu-HU" i="1" dirty="0"/>
              <a:t>és minősítés </a:t>
            </a:r>
            <a:r>
              <a:rPr lang="hu-HU" b="1" i="1" dirty="0">
                <a:solidFill>
                  <a:srgbClr val="002060"/>
                </a:solidFill>
              </a:rPr>
              <a:t>alól,</a:t>
            </a:r>
            <a:r>
              <a:rPr lang="hu-HU" i="1" dirty="0">
                <a:solidFill>
                  <a:srgbClr val="002060"/>
                </a:solidFill>
              </a:rPr>
              <a:t> </a:t>
            </a:r>
            <a:r>
              <a:rPr lang="hu-HU" i="1" dirty="0"/>
              <a:t>és </a:t>
            </a:r>
            <a:r>
              <a:rPr lang="hu-HU" b="1" i="1" dirty="0">
                <a:solidFill>
                  <a:srgbClr val="002060"/>
                </a:solidFill>
              </a:rPr>
              <a:t>ehelyett szöveges értékelés </a:t>
            </a:r>
            <a:r>
              <a:rPr lang="hu-HU" i="1" dirty="0"/>
              <a:t>és minősítés alkalmazását írja elő,</a:t>
            </a:r>
            <a:endParaRPr lang="hu-HU" sz="1600" i="1" dirty="0"/>
          </a:p>
          <a:p>
            <a:pPr marL="857250" lvl="2" indent="0">
              <a:buNone/>
            </a:pPr>
            <a:r>
              <a:rPr lang="hu-HU" i="1" dirty="0"/>
              <a:t>b) a gyakorlati képzés kivételével </a:t>
            </a:r>
            <a:r>
              <a:rPr lang="hu-HU" b="1" i="1" dirty="0">
                <a:solidFill>
                  <a:srgbClr val="002060"/>
                </a:solidFill>
              </a:rPr>
              <a:t>egyes tantárgyakból, tantárgyrészekből az értékelés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i="1" dirty="0"/>
              <a:t>és a minősítés alól</a:t>
            </a:r>
            <a:r>
              <a:rPr lang="hu-HU" i="1" dirty="0" smtClean="0"/>
              <a:t>.</a:t>
            </a:r>
          </a:p>
          <a:p>
            <a:pPr marL="914400" lvl="2" indent="0">
              <a:buNone/>
            </a:pPr>
            <a:r>
              <a:rPr lang="hu-HU" i="1" dirty="0" smtClean="0"/>
              <a:t>//2011</a:t>
            </a:r>
            <a:r>
              <a:rPr lang="hu-HU" i="1" dirty="0"/>
              <a:t>. évi CXC. </a:t>
            </a:r>
            <a:r>
              <a:rPr lang="hu-HU" i="1" dirty="0" smtClean="0"/>
              <a:t>Törvény a </a:t>
            </a:r>
            <a:r>
              <a:rPr lang="hu-HU" i="1" dirty="0"/>
              <a:t>nemzeti </a:t>
            </a:r>
            <a:r>
              <a:rPr lang="hu-HU" i="1" dirty="0" smtClean="0"/>
              <a:t>köznevelésről//</a:t>
            </a:r>
            <a:endParaRPr lang="hu-HU" i="1" dirty="0"/>
          </a:p>
          <a:p>
            <a:pPr marL="857250" lvl="2" indent="0">
              <a:buNone/>
            </a:pPr>
            <a:endParaRPr lang="hu-HU" sz="1600" i="1" dirty="0"/>
          </a:p>
        </p:txBody>
      </p:sp>
    </p:spTree>
    <p:extLst>
      <p:ext uri="{BB962C8B-B14F-4D97-AF65-F5344CB8AC3E}">
        <p14:creationId xmlns:p14="http://schemas.microsoft.com/office/powerpoint/2010/main" val="5589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Érettségi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4853136"/>
          </a:xfrm>
        </p:spPr>
        <p:txBody>
          <a:bodyPr>
            <a:normAutofit fontScale="625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u-HU" sz="4000" dirty="0" smtClean="0"/>
              <a:t>Hosszabb </a:t>
            </a:r>
            <a:r>
              <a:rPr lang="hu-HU" sz="4000" dirty="0"/>
              <a:t>felkészülési idő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4000" dirty="0"/>
              <a:t> Idegen nyelv helyett egy másik tantárgy választása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4000" dirty="0"/>
              <a:t> Írásbeli vizsga helyett szóbeli számonkérés választása és fordítva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4000" dirty="0"/>
              <a:t> Segédeszközök használata (szótárak)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4000" dirty="0"/>
              <a:t>  Az érettségihez feltétel 50 óra közösségi szolgálat,  a szakértői bizottság ez irányú javaslata alapján a közösségi szolgálat mellőzhető.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sz="4000" dirty="0"/>
              <a:t>Jelnyelvi tolmács igénylése</a:t>
            </a:r>
          </a:p>
          <a:p>
            <a:endParaRPr lang="hu-HU" b="1" dirty="0"/>
          </a:p>
          <a:p>
            <a:r>
              <a:rPr lang="hu-HU" sz="2900" b="1" i="1" dirty="0" smtClean="0"/>
              <a:t>56. §</a:t>
            </a:r>
            <a:r>
              <a:rPr lang="hu-HU" sz="2900" b="1" i="1" baseline="30000" dirty="0" smtClean="0">
                <a:hlinkClick r:id="rId2"/>
              </a:rPr>
              <a:t>227</a:t>
            </a:r>
            <a:endParaRPr lang="hu-HU" sz="2900" i="1" dirty="0" smtClean="0"/>
          </a:p>
          <a:p>
            <a:pPr marL="400050" lvl="1" indent="0">
              <a:buNone/>
            </a:pPr>
            <a:r>
              <a:rPr lang="hu-HU" sz="2500" i="1" dirty="0" smtClean="0"/>
              <a:t>(</a:t>
            </a:r>
            <a:r>
              <a:rPr lang="hu-HU" sz="2500" i="1" dirty="0"/>
              <a:t>2) Az érettségi vizsgán az (1) bekezdés b) pont szerinti tantárgyak helyett a tanuló - a vizsgaszabályzatban meghatározottak szerint - másik tantárgyat választhat</a:t>
            </a:r>
            <a:r>
              <a:rPr lang="hu-HU" sz="2500" i="1" dirty="0" smtClean="0"/>
              <a:t>.</a:t>
            </a:r>
          </a:p>
          <a:p>
            <a:pPr marL="400050" lvl="1" indent="0">
              <a:buNone/>
            </a:pPr>
            <a:r>
              <a:rPr lang="hu-HU" sz="1800" i="1" dirty="0" smtClean="0"/>
              <a:t>//2011. évi CXC. Törvény a nemzeti köznevelésről//</a:t>
            </a:r>
          </a:p>
          <a:p>
            <a:pPr marL="400050" lvl="1" indent="0">
              <a:buNone/>
            </a:pPr>
            <a:endParaRPr lang="hu-HU" sz="2500" i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2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Elérhetőségeink:</a:t>
            </a:r>
          </a:p>
          <a:p>
            <a:pPr lvl="1"/>
            <a:r>
              <a:rPr lang="hu-HU" dirty="0" smtClean="0">
                <a:hlinkClick r:id="rId2"/>
              </a:rPr>
              <a:t>http://azephallasert.hu/</a:t>
            </a:r>
            <a:endParaRPr lang="hu-HU" dirty="0" smtClean="0"/>
          </a:p>
          <a:p>
            <a:pPr lvl="1"/>
            <a:r>
              <a:rPr lang="hu-HU" dirty="0" smtClean="0">
                <a:hlinkClick r:id="rId3"/>
              </a:rPr>
              <a:t>http://azephallasert.hu/utazotanarok/</a:t>
            </a:r>
            <a:endParaRPr lang="hu-HU" dirty="0" smtClean="0"/>
          </a:p>
          <a:p>
            <a:pPr lvl="1"/>
            <a:r>
              <a:rPr lang="hu-HU" dirty="0"/>
              <a:t>E-mail: </a:t>
            </a:r>
            <a:r>
              <a:rPr lang="hu-HU" dirty="0" err="1" smtClean="0"/>
              <a:t>leszter</a:t>
            </a:r>
            <a:r>
              <a:rPr lang="hu-HU" dirty="0" smtClean="0"/>
              <a:t>@</a:t>
            </a:r>
            <a:r>
              <a:rPr lang="hu-HU" dirty="0" err="1" smtClean="0"/>
              <a:t>nagyothallo.info.hu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46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Egyéni 3. séma">
      <a:dk1>
        <a:srgbClr val="423F2B"/>
      </a:dk1>
      <a:lt1>
        <a:srgbClr val="FFFFE0"/>
      </a:lt1>
      <a:dk2>
        <a:srgbClr val="58553A"/>
      </a:dk2>
      <a:lt2>
        <a:srgbClr val="FFFF00"/>
      </a:lt2>
      <a:accent1>
        <a:srgbClr val="FFFF65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</TotalTime>
  <Words>276</Words>
  <Application>Microsoft Office PowerPoint</Application>
  <PresentationFormat>Diavetítés a képernyőre (4:3 oldalarány)</PresentationFormat>
  <Paragraphs>50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Medián</vt:lpstr>
      <vt:lpstr>Középiskolai integráció</vt:lpstr>
      <vt:lpstr>Új utak – új kihívások, tapasztalatok</vt:lpstr>
      <vt:lpstr>Új utak – új kihívások, tapasztalatok</vt:lpstr>
      <vt:lpstr>Hogyan segíthetünk - utazótanárok</vt:lpstr>
      <vt:lpstr>Órai megsegítés</vt:lpstr>
      <vt:lpstr>Mentesítések, felmentések</vt:lpstr>
      <vt:lpstr>Érettségi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Integráció és középiskola</dc:title>
  <dc:creator>xxx</dc:creator>
  <cp:lastModifiedBy>xxx</cp:lastModifiedBy>
  <cp:revision>5</cp:revision>
  <dcterms:created xsi:type="dcterms:W3CDTF">2016-10-20T19:30:35Z</dcterms:created>
  <dcterms:modified xsi:type="dcterms:W3CDTF">2016-10-20T20:41:38Z</dcterms:modified>
</cp:coreProperties>
</file>